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7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Age 3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Sheet1!$B$2:$B$4</c:f>
              <c:numCache>
                <c:formatCode>0.0</c:formatCode>
                <c:ptCount val="3"/>
                <c:pt idx="0">
                  <c:v>14.900000000000006</c:v>
                </c:pt>
                <c:pt idx="1">
                  <c:v>6.9000000000000083</c:v>
                </c:pt>
                <c:pt idx="2">
                  <c:v>10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Age 4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Sheet1!$C$2:$C$4</c:f>
              <c:numCache>
                <c:formatCode>0.0</c:formatCode>
                <c:ptCount val="3"/>
                <c:pt idx="0">
                  <c:v>36.300000000000004</c:v>
                </c:pt>
                <c:pt idx="1">
                  <c:v>27.099999999999987</c:v>
                </c:pt>
                <c:pt idx="2">
                  <c:v>35.900000000000006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Age 5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Sheet1!$D$2:$D$4</c:f>
              <c:numCache>
                <c:formatCode>0.0</c:formatCode>
                <c:ptCount val="3"/>
                <c:pt idx="0">
                  <c:v>70.400000000000006</c:v>
                </c:pt>
                <c:pt idx="1">
                  <c:v>63.4</c:v>
                </c:pt>
                <c:pt idx="2">
                  <c:v>74.900000000000006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5119232"/>
        <c:axId val="75129216"/>
      </c:barChart>
      <c:catAx>
        <c:axId val="7511923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5129216"/>
        <c:crosses val="autoZero"/>
        <c:auto val="1"/>
        <c:lblAlgn val="ctr"/>
        <c:lblOffset val="100"/>
        <c:noMultiLvlLbl val="0"/>
      </c:catAx>
      <c:valAx>
        <c:axId val="75129216"/>
        <c:scaling>
          <c:orientation val="minMax"/>
        </c:scaling>
        <c:delete val="0"/>
        <c:axPos val="l"/>
        <c:numFmt formatCode="0.0" sourceLinked="1"/>
        <c:majorTickMark val="out"/>
        <c:minorTickMark val="none"/>
        <c:tickLblPos val="nextTo"/>
        <c:crossAx val="7511923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Public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Sheet1!$B$2:$B$4</c:f>
              <c:numCache>
                <c:formatCode>0%</c:formatCode>
                <c:ptCount val="3"/>
                <c:pt idx="0">
                  <c:v>0.61946902654867353</c:v>
                </c:pt>
                <c:pt idx="1">
                  <c:v>0.62857142857142922</c:v>
                </c:pt>
                <c:pt idx="2">
                  <c:v>0.70666666666666667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Private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Sheet1!$A$2:$A$4</c:f>
              <c:numCache>
                <c:formatCode>General</c:formatCode>
                <c:ptCount val="3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</c:numCache>
            </c:numRef>
          </c:cat>
          <c:val>
            <c:numRef>
              <c:f>Sheet1!$C$2:$C$4</c:f>
              <c:numCache>
                <c:formatCode>0%</c:formatCode>
                <c:ptCount val="3"/>
                <c:pt idx="0">
                  <c:v>0.38053097345132741</c:v>
                </c:pt>
                <c:pt idx="1">
                  <c:v>0.371428571428572</c:v>
                </c:pt>
                <c:pt idx="2">
                  <c:v>0.29333333333333333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966272"/>
        <c:axId val="6972160"/>
      </c:barChart>
      <c:catAx>
        <c:axId val="69662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972160"/>
        <c:crosses val="autoZero"/>
        <c:auto val="1"/>
        <c:lblAlgn val="ctr"/>
        <c:lblOffset val="100"/>
        <c:noMultiLvlLbl val="0"/>
      </c:catAx>
      <c:valAx>
        <c:axId val="6972160"/>
        <c:scaling>
          <c:orientation val="minMax"/>
        </c:scaling>
        <c:delete val="0"/>
        <c:axPos val="l"/>
        <c:numFmt formatCode="0%" sourceLinked="1"/>
        <c:majorTickMark val="out"/>
        <c:minorTickMark val="none"/>
        <c:tickLblPos val="nextTo"/>
        <c:crossAx val="6966272"/>
        <c:crosses val="autoZero"/>
        <c:crossBetween val="between"/>
      </c:val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3CF2-1B99-4754-8A18-C3B6CFADEC8C}" type="datetimeFigureOut">
              <a:rPr lang="en-GB" smtClean="0"/>
              <a:pPr/>
              <a:t>16/09/2014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B34E-2822-42D2-B9B6-CD9355356829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ts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238156"/>
            <a:ext cx="1345505" cy="1387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3CF2-1B99-4754-8A18-C3B6CFADEC8C}" type="datetimeFigureOut">
              <a:rPr lang="en-GB" smtClean="0"/>
              <a:pPr/>
              <a:t>16/09/2014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B34E-2822-42D2-B9B6-CD935535682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3CF2-1B99-4754-8A18-C3B6CFADEC8C}" type="datetimeFigureOut">
              <a:rPr lang="en-GB" smtClean="0"/>
              <a:pPr/>
              <a:t>16/09/2014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B34E-2822-42D2-B9B6-CD935535682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3CF2-1B99-4754-8A18-C3B6CFADEC8C}" type="datetimeFigureOut">
              <a:rPr lang="en-GB" smtClean="0"/>
              <a:pPr/>
              <a:t>16/09/2014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B34E-2822-42D2-B9B6-CD935535682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3CF2-1B99-4754-8A18-C3B6CFADEC8C}" type="datetimeFigureOut">
              <a:rPr lang="en-GB" smtClean="0"/>
              <a:pPr/>
              <a:t>16/09/2014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B34E-2822-42D2-B9B6-CD9355356829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3CF2-1B99-4754-8A18-C3B6CFADEC8C}" type="datetimeFigureOut">
              <a:rPr lang="en-GB" smtClean="0"/>
              <a:pPr/>
              <a:t>16/09/2014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B34E-2822-42D2-B9B6-CD935535682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3CF2-1B99-4754-8A18-C3B6CFADEC8C}" type="datetimeFigureOut">
              <a:rPr lang="en-GB" smtClean="0"/>
              <a:pPr/>
              <a:t>16/09/2014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B34E-2822-42D2-B9B6-CD9355356829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3CF2-1B99-4754-8A18-C3B6CFADEC8C}" type="datetimeFigureOut">
              <a:rPr lang="en-GB" smtClean="0"/>
              <a:pPr/>
              <a:t>16/09/2014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B34E-2822-42D2-B9B6-CD935535682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3CF2-1B99-4754-8A18-C3B6CFADEC8C}" type="datetimeFigureOut">
              <a:rPr lang="en-GB" smtClean="0"/>
              <a:pPr/>
              <a:t>16/09/2014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B34E-2822-42D2-B9B6-CD935535682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3CF2-1B99-4754-8A18-C3B6CFADEC8C}" type="datetimeFigureOut">
              <a:rPr lang="en-GB" smtClean="0"/>
              <a:pPr/>
              <a:t>16/09/2014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B34E-2822-42D2-B9B6-CD9355356829}" type="slidenum">
              <a:rPr lang="en-GB" smtClean="0"/>
              <a:pPr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B3CF2-1B99-4754-8A18-C3B6CFADEC8C}" type="datetimeFigureOut">
              <a:rPr lang="en-GB" smtClean="0"/>
              <a:pPr/>
              <a:t>16/09/2014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D3B34E-2822-42D2-B9B6-CD9355356829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C3CB3CF2-1B99-4754-8A18-C3B6CFADEC8C}" type="datetimeFigureOut">
              <a:rPr lang="en-GB" smtClean="0"/>
              <a:pPr/>
              <a:t>16/09/2014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19D3B34E-2822-42D2-B9B6-CD9355356829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GB" sz="4400" dirty="0" smtClean="0"/>
              <a:t>EARLY CHILDHOOD </a:t>
            </a:r>
            <a:r>
              <a:rPr lang="en-GB" sz="4400" dirty="0" smtClean="0"/>
              <a:t>EDUCATION-KP’s STATUS</a:t>
            </a:r>
            <a:endParaRPr lang="en-GB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982544" cy="2228056"/>
          </a:xfrm>
        </p:spPr>
        <p:txBody>
          <a:bodyPr>
            <a:normAutofit fontScale="92500" lnSpcReduction="10000"/>
          </a:bodyPr>
          <a:lstStyle/>
          <a:p>
            <a:r>
              <a:rPr lang="en-GB" sz="2600" dirty="0" smtClean="0"/>
              <a:t>By </a:t>
            </a:r>
            <a:r>
              <a:rPr lang="en-GB" sz="2600" dirty="0" err="1" smtClean="0"/>
              <a:t>Abid</a:t>
            </a:r>
            <a:r>
              <a:rPr lang="en-GB" sz="2600" dirty="0" smtClean="0"/>
              <a:t> </a:t>
            </a:r>
            <a:r>
              <a:rPr lang="en-GB" sz="2600" dirty="0" err="1" smtClean="0"/>
              <a:t>Ullah</a:t>
            </a:r>
            <a:r>
              <a:rPr lang="en-GB" sz="2600" dirty="0" smtClean="0"/>
              <a:t> </a:t>
            </a:r>
            <a:r>
              <a:rPr lang="en-GB" sz="2600" dirty="0" err="1" smtClean="0"/>
              <a:t>Kakakhel</a:t>
            </a:r>
            <a:r>
              <a:rPr lang="en-GB" sz="2600" dirty="0" smtClean="0"/>
              <a:t>, </a:t>
            </a:r>
            <a:r>
              <a:rPr lang="en-GB" sz="2600" dirty="0" err="1" smtClean="0"/>
              <a:t>Dy</a:t>
            </a:r>
            <a:r>
              <a:rPr lang="en-GB" sz="2600" dirty="0" smtClean="0"/>
              <a:t> Secretary/ Provincial Coordinator for Provision of Free Text Books</a:t>
            </a:r>
          </a:p>
          <a:p>
            <a:r>
              <a:rPr lang="en-GB" sz="2600" dirty="0" smtClean="0"/>
              <a:t>Elementary &amp; Secondary Education Department Government of Khyber Pakhtunkhwa</a:t>
            </a:r>
          </a:p>
          <a:p>
            <a:endParaRPr lang="en-GB" dirty="0"/>
          </a:p>
          <a:p>
            <a:r>
              <a:rPr lang="en-GB" dirty="0" smtClean="0"/>
              <a:t>16</a:t>
            </a:r>
            <a:r>
              <a:rPr lang="en-GB" baseline="30000" dirty="0" smtClean="0"/>
              <a:t>th</a:t>
            </a:r>
            <a:r>
              <a:rPr lang="en-GB" dirty="0" smtClean="0"/>
              <a:t>  September, 2014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13423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959496"/>
          </a:xfrm>
        </p:spPr>
        <p:txBody>
          <a:bodyPr>
            <a:normAutofit fontScale="90000"/>
          </a:bodyPr>
          <a:lstStyle/>
          <a:p>
            <a:r>
              <a:rPr lang="en-GB" sz="2400" dirty="0" smtClean="0"/>
              <a:t>ASER data for 2011-2013 suggest only </a:t>
            </a:r>
            <a:r>
              <a:rPr lang="en-GB" sz="2400" b="1" dirty="0" smtClean="0"/>
              <a:t>1 in 10 three years old </a:t>
            </a:r>
            <a:r>
              <a:rPr lang="en-GB" sz="2400" dirty="0" smtClean="0"/>
              <a:t>and </a:t>
            </a:r>
            <a:r>
              <a:rPr lang="en-GB" sz="2400" b="1" dirty="0" smtClean="0"/>
              <a:t>1 in 3 four years old </a:t>
            </a:r>
            <a:r>
              <a:rPr lang="en-GB" sz="2400" dirty="0" smtClean="0"/>
              <a:t>is in pre-school. </a:t>
            </a:r>
            <a:br>
              <a:rPr lang="en-GB" sz="2400" dirty="0" smtClean="0"/>
            </a:br>
            <a:r>
              <a:rPr lang="en-GB" sz="2400" dirty="0" smtClean="0"/>
              <a:t/>
            </a:r>
            <a:br>
              <a:rPr lang="en-GB" sz="2400" dirty="0" smtClean="0"/>
            </a:br>
            <a:r>
              <a:rPr lang="en-GB" sz="2400" dirty="0" smtClean="0"/>
              <a:t>Around </a:t>
            </a:r>
            <a:r>
              <a:rPr lang="en-GB" sz="2400" b="1" dirty="0" smtClean="0"/>
              <a:t>3 in 4 </a:t>
            </a:r>
            <a:r>
              <a:rPr lang="en-GB" sz="2400" b="1" smtClean="0"/>
              <a:t>five years old </a:t>
            </a:r>
            <a:r>
              <a:rPr lang="en-GB" sz="2400" smtClean="0"/>
              <a:t>are </a:t>
            </a:r>
            <a:r>
              <a:rPr lang="en-GB" sz="2400" dirty="0" smtClean="0"/>
              <a:t>in school. Of these, few will come ready to learn as a result of preparation in one or two years of semi structured early childhood education.</a:t>
            </a:r>
            <a:endParaRPr lang="en-GB" sz="2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07104515"/>
              </p:ext>
            </p:extLst>
          </p:nvPr>
        </p:nvGraphicFramePr>
        <p:xfrm>
          <a:off x="1043608" y="2708920"/>
          <a:ext cx="7067128" cy="3768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8878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959496"/>
          </a:xfrm>
        </p:spPr>
        <p:txBody>
          <a:bodyPr>
            <a:normAutofit/>
          </a:bodyPr>
          <a:lstStyle/>
          <a:p>
            <a:r>
              <a:rPr lang="en-GB" sz="2200" dirty="0" smtClean="0"/>
              <a:t>ASER data for 2011-2013 suggest approximately </a:t>
            </a:r>
            <a:r>
              <a:rPr lang="en-GB" sz="2200" b="1" dirty="0" smtClean="0"/>
              <a:t>two thirds of 3-5 year olds </a:t>
            </a:r>
            <a:r>
              <a:rPr lang="en-GB" sz="2200" dirty="0" smtClean="0"/>
              <a:t>who are enrolled in pre school or school are in government institutions.</a:t>
            </a:r>
            <a:br>
              <a:rPr lang="en-GB" sz="2200" dirty="0" smtClean="0"/>
            </a:br>
            <a:r>
              <a:rPr lang="en-GB" sz="2200" dirty="0" smtClean="0"/>
              <a:t/>
            </a:r>
            <a:br>
              <a:rPr lang="en-GB" sz="2200" dirty="0" smtClean="0"/>
            </a:br>
            <a:r>
              <a:rPr lang="en-GB" sz="2200" dirty="0" smtClean="0"/>
              <a:t>Of those children enrolled in non government institutions, just </a:t>
            </a:r>
            <a:r>
              <a:rPr lang="en-GB" sz="2200" b="1" dirty="0" smtClean="0"/>
              <a:t>4% are enrolled in madrassas</a:t>
            </a:r>
            <a:r>
              <a:rPr lang="en-GB" sz="2200" dirty="0" smtClean="0"/>
              <a:t>. The vast majority attend private schools.</a:t>
            </a:r>
            <a:endParaRPr lang="en-GB" sz="2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09064572"/>
              </p:ext>
            </p:extLst>
          </p:nvPr>
        </p:nvGraphicFramePr>
        <p:xfrm>
          <a:off x="1043608" y="2708920"/>
          <a:ext cx="7067128" cy="3768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7958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Barriers to ECE in Khyber Pakhtunkhwa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Lack of awareness about the importance and benefits of Early Childhood Education, leading to low demand for services.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Constrained supply, with few pre-school facilities available in existing primary schools.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Lack of fiscal space in education budget to finance development of specialist facilities.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Limited discussion to date of this issue among government departments and partners.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3907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Provincial Legal </a:t>
            </a:r>
            <a:r>
              <a:rPr lang="en-GB" dirty="0"/>
              <a:t>F</a:t>
            </a:r>
            <a:r>
              <a:rPr lang="en-GB" dirty="0" smtClean="0"/>
              <a:t>ramework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The provincial government is obliged to provide </a:t>
            </a:r>
            <a:r>
              <a:rPr lang="en-GB" b="1" dirty="0" smtClean="0"/>
              <a:t>free, compulsory education to all children aged 5-16 years </a:t>
            </a:r>
            <a:r>
              <a:rPr lang="en-GB" dirty="0" smtClean="0"/>
              <a:t>under Article 25A of the 18</a:t>
            </a:r>
            <a:r>
              <a:rPr lang="en-GB" baseline="30000" dirty="0" smtClean="0"/>
              <a:t>th</a:t>
            </a:r>
            <a:r>
              <a:rPr lang="en-GB" dirty="0" smtClean="0"/>
              <a:t> Amendment to the Constitution of Pakistan.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/>
              <a:t>The constitutional amendment does not </a:t>
            </a:r>
            <a:r>
              <a:rPr lang="en-GB" dirty="0" smtClean="0"/>
              <a:t>therefore explicitly address </a:t>
            </a:r>
            <a:r>
              <a:rPr lang="en-GB" dirty="0"/>
              <a:t>Early Childhood Education</a:t>
            </a:r>
            <a:r>
              <a:rPr lang="en-GB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A draft bill on the right to education in Khyber Pakhtunkhwa exists, including provision for Early Childhood Education. Government is currently consulting with international and provincial stakeholders.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313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Early Childhood Education Policy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The Elementary &amp; Secondary Education Department is producing a new sector plan to 2019/20 during the second half of 2014. </a:t>
            </a: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The new plan will include policy, a clear approach to phasing in Early Childhood Education, and an indicative resource envelope for this work.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The approach will build on pilot work taking place in Khyber Pakhtunkhwa with financial support from Australia and technical delivery through Save The Children.</a:t>
            </a: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3018513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Early Childhood Education Initiatives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Government is working with 400 schools in Abbottabad, Battagram, Buner and Peshawar districts over three years, using Australian funding and technical delivery through Save The Children.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This work will be rolled out, subject to available fiscal space and promising outcomes in pilot districts.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Construction of 500 new ECE rooms in primary schools 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GB" dirty="0" smtClean="0"/>
              <a:t>6 rooms Primary schools instead of two rooms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  <a:p>
            <a:pPr>
              <a:buFont typeface="Wingdings" panose="05000000000000000000" pitchFamily="2" charset="2"/>
              <a:buChar char="§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6009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6000" dirty="0" smtClean="0"/>
              <a:t>           </a:t>
            </a:r>
            <a:r>
              <a:rPr lang="en-GB" sz="9600" dirty="0" smtClean="0"/>
              <a:t>THANKS</a:t>
            </a:r>
            <a:endParaRPr lang="en-GB" sz="9600" dirty="0"/>
          </a:p>
        </p:txBody>
      </p:sp>
    </p:spTree>
    <p:extLst>
      <p:ext uri="{BB962C8B-B14F-4D97-AF65-F5344CB8AC3E}">
        <p14:creationId xmlns:p14="http://schemas.microsoft.com/office/powerpoint/2010/main" val="2434245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ustom 3">
      <a:dk1>
        <a:srgbClr val="292934"/>
      </a:dk1>
      <a:lt1>
        <a:srgbClr val="FFFFFF"/>
      </a:lt1>
      <a:dk2>
        <a:srgbClr val="1E4520"/>
      </a:dk2>
      <a:lt2>
        <a:srgbClr val="F3F2DC"/>
      </a:lt2>
      <a:accent1>
        <a:srgbClr val="2E6730"/>
      </a:accent1>
      <a:accent2>
        <a:srgbClr val="7EC580"/>
      </a:accent2>
      <a:accent3>
        <a:srgbClr val="A9D8AA"/>
      </a:accent3>
      <a:accent4>
        <a:srgbClr val="D4EBD4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262</TotalTime>
  <Words>370</Words>
  <Application>Microsoft Office PowerPoint</Application>
  <PresentationFormat>On-screen Show (4:3)</PresentationFormat>
  <Paragraphs>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Clarity</vt:lpstr>
      <vt:lpstr>EARLY CHILDHOOD EDUCATION-KP’s STATUS</vt:lpstr>
      <vt:lpstr>ASER data for 2011-2013 suggest only 1 in 10 three years old and 1 in 3 four years old is in pre-school.   Around 3 in 4 five years old are in school. Of these, few will come ready to learn as a result of preparation in one or two years of semi structured early childhood education.</vt:lpstr>
      <vt:lpstr>ASER data for 2011-2013 suggest approximately two thirds of 3-5 year olds who are enrolled in pre school or school are in government institutions.  Of those children enrolled in non government institutions, just 4% are enrolled in madrassas. The vast majority attend private schools.</vt:lpstr>
      <vt:lpstr>Barriers to ECE in Khyber Pakhtunkhwa</vt:lpstr>
      <vt:lpstr>Provincial Legal Framework</vt:lpstr>
      <vt:lpstr>Early Childhood Education Policy</vt:lpstr>
      <vt:lpstr>Early Childhood Education Initiatives</vt:lpstr>
      <vt:lpstr>           THANKS</vt:lpstr>
    </vt:vector>
  </TitlesOfParts>
  <Company>River Path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Education sector reform priorities</dc:title>
  <dc:creator>Abid</dc:creator>
  <cp:lastModifiedBy>Administrator</cp:lastModifiedBy>
  <cp:revision>31</cp:revision>
  <dcterms:created xsi:type="dcterms:W3CDTF">2014-03-17T11:21:50Z</dcterms:created>
  <dcterms:modified xsi:type="dcterms:W3CDTF">2014-09-16T06:59:16Z</dcterms:modified>
</cp:coreProperties>
</file>